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61" r:id="rId5"/>
    <p:sldId id="262" r:id="rId6"/>
    <p:sldId id="263" r:id="rId7"/>
    <p:sldId id="266" r:id="rId8"/>
    <p:sldId id="267" r:id="rId9"/>
    <p:sldId id="269" r:id="rId10"/>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95C87BDA-E77E-44F4-8FB8-6F32442C8005}" type="datetimeFigureOut">
              <a:rPr lang="en-IE" smtClean="0"/>
              <a:t>10/08/2026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118654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95C87BDA-E77E-44F4-8FB8-6F32442C8005}" type="datetimeFigureOut">
              <a:rPr lang="en-IE" smtClean="0"/>
              <a:t>10/08/2026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2342618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95C87BDA-E77E-44F4-8FB8-6F32442C8005}" type="datetimeFigureOut">
              <a:rPr lang="en-IE" smtClean="0"/>
              <a:t>10/08/2026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276950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95C87BDA-E77E-44F4-8FB8-6F32442C8005}" type="datetimeFigureOut">
              <a:rPr lang="en-IE" smtClean="0"/>
              <a:t>10/08/2026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2301309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87BDA-E77E-44F4-8FB8-6F32442C8005}" type="datetimeFigureOut">
              <a:rPr lang="en-IE" smtClean="0"/>
              <a:t>10/08/2026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3894377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95C87BDA-E77E-44F4-8FB8-6F32442C8005}" type="datetimeFigureOut">
              <a:rPr lang="en-IE" smtClean="0"/>
              <a:t>10/08/2026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1941458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95C87BDA-E77E-44F4-8FB8-6F32442C8005}" type="datetimeFigureOut">
              <a:rPr lang="en-IE" smtClean="0"/>
              <a:t>10/08/2026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2230001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95C87BDA-E77E-44F4-8FB8-6F32442C8005}" type="datetimeFigureOut">
              <a:rPr lang="en-IE" smtClean="0"/>
              <a:t>10/08/2026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105340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87BDA-E77E-44F4-8FB8-6F32442C8005}" type="datetimeFigureOut">
              <a:rPr lang="en-IE" smtClean="0"/>
              <a:t>10/08/2026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4081333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C87BDA-E77E-44F4-8FB8-6F32442C8005}" type="datetimeFigureOut">
              <a:rPr lang="en-IE" smtClean="0"/>
              <a:t>10/08/2026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816599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C87BDA-E77E-44F4-8FB8-6F32442C8005}" type="datetimeFigureOut">
              <a:rPr lang="en-IE" smtClean="0"/>
              <a:t>10/08/2026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8EA8103-9EC9-4515-879C-8BB9C6C49294}" type="slidenum">
              <a:rPr lang="en-IE" smtClean="0"/>
              <a:t>‹#›</a:t>
            </a:fld>
            <a:endParaRPr lang="en-IE"/>
          </a:p>
        </p:txBody>
      </p:sp>
    </p:spTree>
    <p:extLst>
      <p:ext uri="{BB962C8B-B14F-4D97-AF65-F5344CB8AC3E}">
        <p14:creationId xmlns:p14="http://schemas.microsoft.com/office/powerpoint/2010/main" val="455554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C87BDA-E77E-44F4-8FB8-6F32442C8005}" type="datetimeFigureOut">
              <a:rPr lang="en-IE" smtClean="0"/>
              <a:t>10/08/2026</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A8103-9EC9-4515-879C-8BB9C6C49294}" type="slidenum">
              <a:rPr lang="en-IE" smtClean="0"/>
              <a:t>‹#›</a:t>
            </a:fld>
            <a:endParaRPr lang="en-IE"/>
          </a:p>
        </p:txBody>
      </p:sp>
    </p:spTree>
    <p:extLst>
      <p:ext uri="{BB962C8B-B14F-4D97-AF65-F5344CB8AC3E}">
        <p14:creationId xmlns:p14="http://schemas.microsoft.com/office/powerpoint/2010/main" val="592056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9866" y="2775223"/>
            <a:ext cx="10684934" cy="2397910"/>
          </a:xfrm>
        </p:spPr>
        <p:txBody>
          <a:bodyPr>
            <a:normAutofit/>
          </a:bodyPr>
          <a:lstStyle/>
          <a:p>
            <a:pPr lvl="0"/>
            <a:r>
              <a:rPr lang="en-IE" sz="4400" dirty="0"/>
              <a:t>100% funded Fully funded </a:t>
            </a:r>
          </a:p>
          <a:p>
            <a:pPr lvl="0"/>
            <a:r>
              <a:rPr lang="en-IE" sz="4400" dirty="0"/>
              <a:t>energy upgrades for certain homeowners</a:t>
            </a:r>
          </a:p>
        </p:txBody>
      </p:sp>
      <p:sp>
        <p:nvSpPr>
          <p:cNvPr id="5" name="Title 4">
            <a:extLst>
              <a:ext uri="{FF2B5EF4-FFF2-40B4-BE49-F238E27FC236}">
                <a16:creationId xmlns:a16="http://schemas.microsoft.com/office/drawing/2014/main" id="{9F6F272D-499C-DE13-B0B7-80F71E1510F6}"/>
              </a:ext>
            </a:extLst>
          </p:cNvPr>
          <p:cNvSpPr txBox="1">
            <a:spLocks/>
          </p:cNvSpPr>
          <p:nvPr/>
        </p:nvSpPr>
        <p:spPr>
          <a:xfrm>
            <a:off x="702733" y="1684867"/>
            <a:ext cx="10684934" cy="9986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E" dirty="0"/>
              <a:t>SEAI Warmer Homes Scheme</a:t>
            </a:r>
            <a:endParaRPr lang="en-US" sz="3600" dirty="0"/>
          </a:p>
        </p:txBody>
      </p:sp>
      <p:pic>
        <p:nvPicPr>
          <p:cNvPr id="9" name="Picture 8">
            <a:extLst>
              <a:ext uri="{FF2B5EF4-FFF2-40B4-BE49-F238E27FC236}">
                <a16:creationId xmlns:a16="http://schemas.microsoft.com/office/drawing/2014/main" id="{BBF1578E-E2DC-DE25-E3E0-53503A479333}"/>
              </a:ext>
            </a:extLst>
          </p:cNvPr>
          <p:cNvPicPr>
            <a:picLocks noChangeAspect="1"/>
          </p:cNvPicPr>
          <p:nvPr/>
        </p:nvPicPr>
        <p:blipFill>
          <a:blip r:embed="rId2"/>
          <a:stretch>
            <a:fillRect/>
          </a:stretch>
        </p:blipFill>
        <p:spPr>
          <a:xfrm>
            <a:off x="6499932" y="581364"/>
            <a:ext cx="2218267" cy="875398"/>
          </a:xfrm>
          <a:prstGeom prst="rect">
            <a:avLst/>
          </a:prstGeom>
        </p:spPr>
      </p:pic>
      <p:sp>
        <p:nvSpPr>
          <p:cNvPr id="10" name="Content Placeholder 2">
            <a:extLst>
              <a:ext uri="{FF2B5EF4-FFF2-40B4-BE49-F238E27FC236}">
                <a16:creationId xmlns:a16="http://schemas.microsoft.com/office/drawing/2014/main" id="{BB65DCF9-2740-3738-DC28-C25E53D4FA32}"/>
              </a:ext>
            </a:extLst>
          </p:cNvPr>
          <p:cNvSpPr txBox="1">
            <a:spLocks/>
          </p:cNvSpPr>
          <p:nvPr/>
        </p:nvSpPr>
        <p:spPr>
          <a:xfrm>
            <a:off x="889000" y="4948820"/>
            <a:ext cx="10515600" cy="17634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a:lnSpc>
                <a:spcPct val="107000"/>
              </a:lnSpc>
            </a:pPr>
            <a:r>
              <a:rPr lang="en-IE" dirty="0">
                <a:latin typeface="Calibri" panose="020F0502020204030204" pitchFamily="34" charset="0"/>
                <a:ea typeface="Calibri" panose="020F0502020204030204" pitchFamily="34" charset="0"/>
                <a:cs typeface="Times New Roman" panose="02020603050405020304" pitchFamily="18" charset="0"/>
              </a:rPr>
              <a:t>The SEAI Warmer Homes Scheme provides free home energy upgrades to homeowners who get certain social welfare payments.</a:t>
            </a:r>
          </a:p>
          <a:p>
            <a:pPr marL="457200">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 These upgrades help improve your home's warmth and energy efficiency</a:t>
            </a:r>
          </a:p>
          <a:p>
            <a:endParaRPr lang="en-IE" dirty="0"/>
          </a:p>
        </p:txBody>
      </p:sp>
      <p:pic>
        <p:nvPicPr>
          <p:cNvPr id="11" name="Graphic 1">
            <a:extLst>
              <a:ext uri="{FF2B5EF4-FFF2-40B4-BE49-F238E27FC236}">
                <a16:creationId xmlns:a16="http://schemas.microsoft.com/office/drawing/2014/main" id="{3A603C2B-BE07-538F-2CFA-A5FF14AAA8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54330" y="529751"/>
            <a:ext cx="2938003" cy="772449"/>
          </a:xfrm>
          <a:prstGeom prst="rect">
            <a:avLst/>
          </a:prstGeom>
        </p:spPr>
      </p:pic>
      <p:pic>
        <p:nvPicPr>
          <p:cNvPr id="14" name="Graphic 1">
            <a:extLst>
              <a:ext uri="{FF2B5EF4-FFF2-40B4-BE49-F238E27FC236}">
                <a16:creationId xmlns:a16="http://schemas.microsoft.com/office/drawing/2014/main" id="{FE1B04A7-1870-B23B-038B-8ED3BA74F16A}"/>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7103" r="8332"/>
          <a:stretch>
            <a:fillRect/>
          </a:stretch>
        </p:blipFill>
        <p:spPr bwMode="auto">
          <a:xfrm>
            <a:off x="428200" y="328427"/>
            <a:ext cx="2938003" cy="1407427"/>
          </a:xfrm>
          <a:prstGeom prst="rect">
            <a:avLst/>
          </a:prstGeom>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38F63A9C-5484-DF4B-51E5-1D4C806178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25798" y="607520"/>
            <a:ext cx="2790469" cy="849242"/>
          </a:xfrm>
          <a:prstGeom prst="rect">
            <a:avLst/>
          </a:prstGeom>
        </p:spPr>
      </p:pic>
    </p:spTree>
    <p:extLst>
      <p:ext uri="{BB962C8B-B14F-4D97-AF65-F5344CB8AC3E}">
        <p14:creationId xmlns:p14="http://schemas.microsoft.com/office/powerpoint/2010/main" val="1956439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8533" y="156752"/>
            <a:ext cx="9144000" cy="1215888"/>
          </a:xfrm>
        </p:spPr>
        <p:txBody>
          <a:bodyPr/>
          <a:lstStyle/>
          <a:p>
            <a:r>
              <a:rPr lang="en-US" dirty="0"/>
              <a:t>Eligibility Criteria</a:t>
            </a:r>
            <a:endParaRPr lang="en-IE" dirty="0"/>
          </a:p>
        </p:txBody>
      </p:sp>
      <p:sp>
        <p:nvSpPr>
          <p:cNvPr id="3" name="Subtitle 2"/>
          <p:cNvSpPr>
            <a:spLocks noGrp="1"/>
          </p:cNvSpPr>
          <p:nvPr>
            <p:ph type="subTitle" idx="1"/>
          </p:nvPr>
        </p:nvSpPr>
        <p:spPr>
          <a:xfrm>
            <a:off x="1032933" y="1537210"/>
            <a:ext cx="10007600" cy="4702628"/>
          </a:xfrm>
        </p:spPr>
        <p:txBody>
          <a:bodyPr>
            <a:normAutofit/>
          </a:bodyPr>
          <a:lstStyle/>
          <a:p>
            <a:pPr lvl="0" algn="l"/>
            <a:r>
              <a:rPr lang="en-IE" sz="2800" dirty="0">
                <a:latin typeface="Arial" panose="020B0604020202020204" pitchFamily="34" charset="0"/>
                <a:cs typeface="Arial" panose="020B0604020202020204" pitchFamily="34" charset="0"/>
              </a:rPr>
              <a:t> 1) You must own and live in your own home </a:t>
            </a:r>
          </a:p>
          <a:p>
            <a:pPr lvl="0" algn="l"/>
            <a:r>
              <a:rPr lang="en-IE" sz="2800" dirty="0">
                <a:latin typeface="Arial" panose="020B0604020202020204" pitchFamily="34" charset="0"/>
                <a:cs typeface="Arial" panose="020B0604020202020204" pitchFamily="34" charset="0"/>
              </a:rPr>
              <a:t>This must be your main residence, </a:t>
            </a:r>
            <a:br>
              <a:rPr lang="en-IE" sz="2800" dirty="0">
                <a:latin typeface="Arial" panose="020B0604020202020204" pitchFamily="34" charset="0"/>
                <a:cs typeface="Arial" panose="020B0604020202020204" pitchFamily="34" charset="0"/>
              </a:rPr>
            </a:br>
            <a:r>
              <a:rPr lang="en-IE" sz="2800" dirty="0">
                <a:latin typeface="Arial" panose="020B0604020202020204" pitchFamily="34" charset="0"/>
                <a:cs typeface="Arial" panose="020B0604020202020204" pitchFamily="34" charset="0"/>
              </a:rPr>
              <a:t>where you live most days of the week </a:t>
            </a:r>
          </a:p>
          <a:p>
            <a:pPr lvl="0" algn="l"/>
            <a:endParaRPr lang="en-IE" sz="1800" dirty="0">
              <a:latin typeface="Arial" panose="020B0604020202020204" pitchFamily="34" charset="0"/>
              <a:cs typeface="Arial" panose="020B0604020202020204" pitchFamily="34" charset="0"/>
            </a:endParaRPr>
          </a:p>
          <a:p>
            <a:pPr algn="l"/>
            <a:r>
              <a:rPr lang="en-IE" sz="2800" dirty="0">
                <a:latin typeface="Arial" panose="020B0604020202020204" pitchFamily="34" charset="0"/>
                <a:cs typeface="Arial" panose="020B0604020202020204" pitchFamily="34" charset="0"/>
              </a:rPr>
              <a:t>2) Your home was built and occupied before 2006 </a:t>
            </a:r>
          </a:p>
          <a:p>
            <a:pPr algn="l"/>
            <a:r>
              <a:rPr lang="en-IE" sz="2800" dirty="0">
                <a:latin typeface="Arial" panose="020B0604020202020204" pitchFamily="34" charset="0"/>
                <a:cs typeface="Arial" panose="020B0604020202020204" pitchFamily="34" charset="0"/>
              </a:rPr>
              <a:t>This means the ESB meter was connected </a:t>
            </a:r>
            <a:br>
              <a:rPr lang="en-IE" sz="2800" dirty="0">
                <a:latin typeface="Arial" panose="020B0604020202020204" pitchFamily="34" charset="0"/>
                <a:cs typeface="Arial" panose="020B0604020202020204" pitchFamily="34" charset="0"/>
              </a:rPr>
            </a:br>
            <a:r>
              <a:rPr lang="en-IE" sz="2800" dirty="0">
                <a:latin typeface="Arial" panose="020B0604020202020204" pitchFamily="34" charset="0"/>
                <a:cs typeface="Arial" panose="020B0604020202020204" pitchFamily="34" charset="0"/>
              </a:rPr>
              <a:t>and property was lived in prior to 2006</a:t>
            </a:r>
          </a:p>
          <a:p>
            <a:pPr lvl="0" algn="l"/>
            <a:endParaRPr lang="en-IE" sz="2000" dirty="0">
              <a:latin typeface="Arial" panose="020B0604020202020204" pitchFamily="34" charset="0"/>
              <a:cs typeface="Arial" panose="020B0604020202020204" pitchFamily="34" charset="0"/>
            </a:endParaRPr>
          </a:p>
          <a:p>
            <a:pPr lvl="0" algn="l"/>
            <a:r>
              <a:rPr lang="en-IE" sz="2800" dirty="0">
                <a:latin typeface="Arial" panose="020B0604020202020204" pitchFamily="34" charset="0"/>
                <a:cs typeface="Arial" panose="020B0604020202020204" pitchFamily="34" charset="0"/>
              </a:rPr>
              <a:t>3) You receive one of the following welfare payments:</a:t>
            </a:r>
          </a:p>
        </p:txBody>
      </p:sp>
      <p:pic>
        <p:nvPicPr>
          <p:cNvPr id="4" name="Picture 3">
            <a:extLst>
              <a:ext uri="{FF2B5EF4-FFF2-40B4-BE49-F238E27FC236}">
                <a16:creationId xmlns:a16="http://schemas.microsoft.com/office/drawing/2014/main" id="{CD1DAB59-8B59-FDF6-BE79-CAC945998964}"/>
              </a:ext>
            </a:extLst>
          </p:cNvPr>
          <p:cNvPicPr>
            <a:picLocks noChangeAspect="1"/>
          </p:cNvPicPr>
          <p:nvPr/>
        </p:nvPicPr>
        <p:blipFill>
          <a:blip r:embed="rId2"/>
          <a:stretch>
            <a:fillRect/>
          </a:stretch>
        </p:blipFill>
        <p:spPr>
          <a:xfrm>
            <a:off x="10327331" y="117218"/>
            <a:ext cx="1746205" cy="689108"/>
          </a:xfrm>
          <a:prstGeom prst="rect">
            <a:avLst/>
          </a:prstGeom>
        </p:spPr>
      </p:pic>
      <p:pic>
        <p:nvPicPr>
          <p:cNvPr id="6" name="Graphic 1">
            <a:extLst>
              <a:ext uri="{FF2B5EF4-FFF2-40B4-BE49-F238E27FC236}">
                <a16:creationId xmlns:a16="http://schemas.microsoft.com/office/drawing/2014/main" id="{0CAF610E-A70C-8714-F2EE-BF46C161D5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464" y="96390"/>
            <a:ext cx="2252202" cy="592141"/>
          </a:xfrm>
          <a:prstGeom prst="rect">
            <a:avLst/>
          </a:prstGeom>
        </p:spPr>
      </p:pic>
    </p:spTree>
    <p:extLst>
      <p:ext uri="{BB962C8B-B14F-4D97-AF65-F5344CB8AC3E}">
        <p14:creationId xmlns:p14="http://schemas.microsoft.com/office/powerpoint/2010/main" val="3013907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244" y="149110"/>
            <a:ext cx="10515600" cy="1154757"/>
          </a:xfrm>
        </p:spPr>
        <p:txBody>
          <a:bodyPr>
            <a:normAutofit/>
          </a:bodyPr>
          <a:lstStyle/>
          <a:p>
            <a:pPr algn="ctr"/>
            <a:r>
              <a:rPr lang="en-US" sz="6000" dirty="0"/>
              <a:t>Welfare Benefits</a:t>
            </a:r>
            <a:endParaRPr lang="en-IE" sz="6000" dirty="0"/>
          </a:p>
        </p:txBody>
      </p:sp>
      <p:sp>
        <p:nvSpPr>
          <p:cNvPr id="3" name="Content Placeholder 2"/>
          <p:cNvSpPr>
            <a:spLocks noGrp="1"/>
          </p:cNvSpPr>
          <p:nvPr>
            <p:ph idx="1"/>
          </p:nvPr>
        </p:nvSpPr>
        <p:spPr>
          <a:xfrm>
            <a:off x="838199" y="1109133"/>
            <a:ext cx="10873977" cy="5037667"/>
          </a:xfrm>
        </p:spPr>
        <p:txBody>
          <a:bodyPr>
            <a:normAutofit fontScale="92500" lnSpcReduction="20000"/>
          </a:bodyPr>
          <a:lstStyle/>
          <a:p>
            <a:pPr marL="742950" lvl="0" indent="-742950">
              <a:buFont typeface="+mj-lt"/>
              <a:buAutoNum type="arabicPeriod"/>
            </a:pPr>
            <a:r>
              <a:rPr lang="en-IE" sz="3000" dirty="0">
                <a:latin typeface="Arial" panose="020B0604020202020204" pitchFamily="34" charset="0"/>
                <a:cs typeface="Arial" panose="020B0604020202020204" pitchFamily="34" charset="0"/>
              </a:rPr>
              <a:t>Fuel Allowance as part of the National Fuel Scheme </a:t>
            </a:r>
          </a:p>
          <a:p>
            <a:pPr marL="742950" lvl="0" indent="-742950">
              <a:buFont typeface="+mj-lt"/>
              <a:buAutoNum type="arabicPeriod"/>
            </a:pPr>
            <a:r>
              <a:rPr lang="en-IE" sz="3000" dirty="0">
                <a:latin typeface="Arial" panose="020B0604020202020204" pitchFamily="34" charset="0"/>
                <a:cs typeface="Arial" panose="020B0604020202020204" pitchFamily="34" charset="0"/>
              </a:rPr>
              <a:t>Job Seekers Allowance for over six months </a:t>
            </a:r>
            <a:br>
              <a:rPr lang="en-IE" sz="3000" dirty="0">
                <a:latin typeface="Arial" panose="020B0604020202020204" pitchFamily="34" charset="0"/>
                <a:cs typeface="Arial" panose="020B0604020202020204" pitchFamily="34" charset="0"/>
              </a:rPr>
            </a:br>
            <a:r>
              <a:rPr lang="en-IE" sz="3000" dirty="0">
                <a:latin typeface="Arial" panose="020B0604020202020204" pitchFamily="34" charset="0"/>
                <a:cs typeface="Arial" panose="020B0604020202020204" pitchFamily="34" charset="0"/>
              </a:rPr>
              <a:t>and have a child under seven years of age </a:t>
            </a:r>
          </a:p>
          <a:p>
            <a:pPr marL="742950" lvl="0" indent="-742950">
              <a:buFont typeface="+mj-lt"/>
              <a:buAutoNum type="arabicPeriod"/>
            </a:pPr>
            <a:r>
              <a:rPr lang="en-IE" sz="3000" dirty="0">
                <a:latin typeface="Arial" panose="020B0604020202020204" pitchFamily="34" charset="0"/>
                <a:cs typeface="Arial" panose="020B0604020202020204" pitchFamily="34" charset="0"/>
              </a:rPr>
              <a:t>Working Family Payment </a:t>
            </a:r>
          </a:p>
          <a:p>
            <a:pPr marL="742950" lvl="0" indent="-742950">
              <a:buFont typeface="+mj-lt"/>
              <a:buAutoNum type="arabicPeriod"/>
            </a:pPr>
            <a:r>
              <a:rPr lang="en-IE" sz="3000" dirty="0">
                <a:latin typeface="Arial" panose="020B0604020202020204" pitchFamily="34" charset="0"/>
                <a:cs typeface="Arial" panose="020B0604020202020204" pitchFamily="34" charset="0"/>
              </a:rPr>
              <a:t>One-Parent Family Payment </a:t>
            </a:r>
          </a:p>
          <a:p>
            <a:pPr marL="742950" lvl="0" indent="-742950">
              <a:buFont typeface="+mj-lt"/>
              <a:buAutoNum type="arabicPeriod"/>
            </a:pPr>
            <a:r>
              <a:rPr lang="en-IE" sz="3000" dirty="0">
                <a:latin typeface="Arial" panose="020B0604020202020204" pitchFamily="34" charset="0"/>
                <a:cs typeface="Arial" panose="020B0604020202020204" pitchFamily="34" charset="0"/>
              </a:rPr>
              <a:t>Domiciliary Care Allowance </a:t>
            </a:r>
          </a:p>
          <a:p>
            <a:pPr marL="742950" lvl="0" indent="-742950">
              <a:buFont typeface="+mj-lt"/>
              <a:buAutoNum type="arabicPeriod"/>
            </a:pPr>
            <a:r>
              <a:rPr lang="en-IE" sz="3000" dirty="0">
                <a:latin typeface="Arial" panose="020B0604020202020204" pitchFamily="34" charset="0"/>
                <a:cs typeface="Arial" panose="020B0604020202020204" pitchFamily="34" charset="0"/>
              </a:rPr>
              <a:t>Carers Allowance and live with the person you are caring for </a:t>
            </a:r>
          </a:p>
          <a:p>
            <a:pPr marL="742950" lvl="0" indent="-742950">
              <a:buFont typeface="+mj-lt"/>
              <a:buAutoNum type="arabicPeriod"/>
            </a:pPr>
            <a:r>
              <a:rPr lang="en-IE" sz="3000" dirty="0">
                <a:latin typeface="Arial" panose="020B0604020202020204" pitchFamily="34" charset="0"/>
                <a:cs typeface="Arial" panose="020B0604020202020204" pitchFamily="34" charset="0"/>
              </a:rPr>
              <a:t>Disability Allowance for over six months and have a child under seven years of age</a:t>
            </a:r>
          </a:p>
          <a:p>
            <a:pPr marL="0" lvl="0" indent="0">
              <a:buNone/>
            </a:pPr>
            <a:endParaRPr lang="en-IE" sz="100" dirty="0">
              <a:latin typeface="Arial" panose="020B0604020202020204" pitchFamily="34" charset="0"/>
              <a:cs typeface="Arial" panose="020B0604020202020204" pitchFamily="34" charset="0"/>
            </a:endParaRPr>
          </a:p>
          <a:p>
            <a:pPr marL="0" lvl="0" indent="0">
              <a:buNone/>
            </a:pPr>
            <a:r>
              <a:rPr lang="en-IE" sz="1900" dirty="0">
                <a:latin typeface="Arial" panose="020B0604020202020204" pitchFamily="34" charset="0"/>
                <a:cs typeface="Arial" panose="020B0604020202020204" pitchFamily="34" charset="0"/>
              </a:rPr>
              <a:t> If you receive any of these welfare entitlements, you can check your eligibility online. Be sure to read SEAI's privacy notice, as you agree to this and the scheme's terms and conditions by applying online. </a:t>
            </a:r>
          </a:p>
          <a:p>
            <a:pPr marL="0" lvl="0" indent="0">
              <a:buNone/>
            </a:pPr>
            <a:r>
              <a:rPr lang="en-IE" sz="1900" dirty="0">
                <a:latin typeface="Arial" panose="020B0604020202020204" pitchFamily="34" charset="0"/>
                <a:cs typeface="Arial" panose="020B0604020202020204" pitchFamily="34" charset="0"/>
              </a:rPr>
              <a:t>If you recently started receiving any of the eligible welfare payments, allow 5-6 weeks from your first payment before making your application.</a:t>
            </a:r>
          </a:p>
        </p:txBody>
      </p:sp>
      <p:pic>
        <p:nvPicPr>
          <p:cNvPr id="10" name="Picture 9">
            <a:extLst>
              <a:ext uri="{FF2B5EF4-FFF2-40B4-BE49-F238E27FC236}">
                <a16:creationId xmlns:a16="http://schemas.microsoft.com/office/drawing/2014/main" id="{C005B8FB-0966-931E-89D8-EF1DF7CCCECF}"/>
              </a:ext>
            </a:extLst>
          </p:cNvPr>
          <p:cNvPicPr>
            <a:picLocks noChangeAspect="1"/>
          </p:cNvPicPr>
          <p:nvPr/>
        </p:nvPicPr>
        <p:blipFill>
          <a:blip r:embed="rId2"/>
          <a:stretch>
            <a:fillRect/>
          </a:stretch>
        </p:blipFill>
        <p:spPr>
          <a:xfrm>
            <a:off x="10327331" y="117218"/>
            <a:ext cx="1746205" cy="689108"/>
          </a:xfrm>
          <a:prstGeom prst="rect">
            <a:avLst/>
          </a:prstGeom>
        </p:spPr>
      </p:pic>
      <p:pic>
        <p:nvPicPr>
          <p:cNvPr id="11" name="Graphic 1">
            <a:extLst>
              <a:ext uri="{FF2B5EF4-FFF2-40B4-BE49-F238E27FC236}">
                <a16:creationId xmlns:a16="http://schemas.microsoft.com/office/drawing/2014/main" id="{8D3B84FD-0A8B-C60E-3248-A80E7E6D2D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464" y="96390"/>
            <a:ext cx="2252202" cy="592141"/>
          </a:xfrm>
          <a:prstGeom prst="rect">
            <a:avLst/>
          </a:prstGeom>
        </p:spPr>
      </p:pic>
    </p:spTree>
    <p:extLst>
      <p:ext uri="{BB962C8B-B14F-4D97-AF65-F5344CB8AC3E}">
        <p14:creationId xmlns:p14="http://schemas.microsoft.com/office/powerpoint/2010/main" val="1821063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48AB8-C3FD-958E-1B70-647047E3F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3EF15-64D6-3143-CB10-719DE7672BE8}"/>
              </a:ext>
            </a:extLst>
          </p:cNvPr>
          <p:cNvSpPr>
            <a:spLocks noGrp="1"/>
          </p:cNvSpPr>
          <p:nvPr>
            <p:ph type="title"/>
          </p:nvPr>
        </p:nvSpPr>
        <p:spPr>
          <a:xfrm>
            <a:off x="770467" y="155043"/>
            <a:ext cx="10515600" cy="1325563"/>
          </a:xfrm>
        </p:spPr>
        <p:txBody>
          <a:bodyPr>
            <a:noAutofit/>
          </a:bodyPr>
          <a:lstStyle/>
          <a:p>
            <a:pPr algn="ctr"/>
            <a:r>
              <a:rPr lang="en-IE" sz="6000" dirty="0"/>
              <a:t>Upgrades Offered</a:t>
            </a:r>
          </a:p>
        </p:txBody>
      </p:sp>
      <p:sp>
        <p:nvSpPr>
          <p:cNvPr id="5" name="Text Placeholder 9">
            <a:extLst>
              <a:ext uri="{FF2B5EF4-FFF2-40B4-BE49-F238E27FC236}">
                <a16:creationId xmlns:a16="http://schemas.microsoft.com/office/drawing/2014/main" id="{2324E0F2-2411-9641-86D1-ED69F26611B9}"/>
              </a:ext>
            </a:extLst>
          </p:cNvPr>
          <p:cNvSpPr txBox="1">
            <a:spLocks/>
          </p:cNvSpPr>
          <p:nvPr/>
        </p:nvSpPr>
        <p:spPr>
          <a:xfrm>
            <a:off x="838200" y="1617133"/>
            <a:ext cx="10888133" cy="4875742"/>
          </a:xfrm>
          <a:prstGeom prst="rect">
            <a:avLst/>
          </a:prstGeom>
        </p:spPr>
        <p:txBody>
          <a:bodyPr vert="horz" lIns="0" tIns="0" rIns="0" bIns="0" rtlCol="0">
            <a:noAutofit/>
          </a:bodyPr>
          <a:lstStyle>
            <a:lvl1pPr marL="285750" indent="-285750" algn="l" defTabSz="457200" rtl="0" eaLnBrk="1" latinLnBrk="0" hangingPunct="1">
              <a:lnSpc>
                <a:spcPct val="110000"/>
              </a:lnSpc>
              <a:spcBef>
                <a:spcPct val="20000"/>
              </a:spcBef>
              <a:buClr>
                <a:srgbClr val="009C75"/>
              </a:buClr>
              <a:buFont typeface="Arial"/>
              <a:buChar char="•"/>
              <a:defRPr sz="1500" kern="1200">
                <a:solidFill>
                  <a:schemeClr val="tx1"/>
                </a:solidFill>
                <a:latin typeface="Arial"/>
                <a:ea typeface="+mn-ea"/>
                <a:cs typeface="Arial"/>
              </a:defRPr>
            </a:lvl1pPr>
            <a:lvl2pPr marL="457200" indent="0" algn="l" defTabSz="457200" rtl="0" eaLnBrk="1" latinLnBrk="0" hangingPunct="1">
              <a:spcBef>
                <a:spcPct val="20000"/>
              </a:spcBef>
              <a:buClr>
                <a:schemeClr val="accent1"/>
              </a:buClr>
              <a:buFont typeface="Arial"/>
              <a:buNone/>
              <a:defRPr sz="1200" kern="1200">
                <a:solidFill>
                  <a:schemeClr val="tx1"/>
                </a:solidFill>
                <a:latin typeface="Arial"/>
                <a:ea typeface="+mn-ea"/>
                <a:cs typeface="Arial"/>
              </a:defRPr>
            </a:lvl2pPr>
            <a:lvl3pPr marL="914400" indent="0" algn="l" defTabSz="457200" rtl="0" eaLnBrk="1" latinLnBrk="0" hangingPunct="1">
              <a:spcBef>
                <a:spcPct val="20000"/>
              </a:spcBef>
              <a:buClr>
                <a:schemeClr val="accent1"/>
              </a:buClr>
              <a:buFont typeface="Arial"/>
              <a:buNone/>
              <a:defRPr sz="1000" kern="1200">
                <a:solidFill>
                  <a:schemeClr val="tx1"/>
                </a:solidFill>
                <a:latin typeface="Arial"/>
                <a:ea typeface="+mn-ea"/>
                <a:cs typeface="Arial"/>
              </a:defRPr>
            </a:lvl3pPr>
            <a:lvl4pPr marL="1371600" indent="0" algn="l" defTabSz="457200" rtl="0" eaLnBrk="1" latinLnBrk="0" hangingPunct="1">
              <a:spcBef>
                <a:spcPct val="20000"/>
              </a:spcBef>
              <a:buClr>
                <a:schemeClr val="accent1"/>
              </a:buClr>
              <a:buFont typeface="Arial"/>
              <a:buNone/>
              <a:defRPr sz="900" kern="1200">
                <a:solidFill>
                  <a:schemeClr val="tx1"/>
                </a:solidFill>
                <a:latin typeface="Arial"/>
                <a:ea typeface="+mn-ea"/>
                <a:cs typeface="Arial"/>
              </a:defRPr>
            </a:lvl4pPr>
            <a:lvl5pPr marL="1828800" indent="0" algn="l" defTabSz="457200" rtl="0" eaLnBrk="1" latinLnBrk="0" hangingPunct="1">
              <a:spcBef>
                <a:spcPct val="20000"/>
              </a:spcBef>
              <a:buClr>
                <a:schemeClr val="accent1"/>
              </a:buClr>
              <a:buFont typeface="Arial"/>
              <a:buNone/>
              <a:defRPr sz="900" kern="1200">
                <a:solidFill>
                  <a:schemeClr val="tx1"/>
                </a:solidFill>
                <a:latin typeface="Arial"/>
                <a:ea typeface="+mn-ea"/>
                <a:cs typeface="Arial"/>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0" indent="0">
              <a:lnSpc>
                <a:spcPct val="100000"/>
              </a:lnSpc>
              <a:spcBef>
                <a:spcPts val="1200"/>
              </a:spcBef>
              <a:spcAft>
                <a:spcPts val="600"/>
              </a:spcAft>
              <a:buNone/>
            </a:pPr>
            <a:r>
              <a:rPr lang="en-IE" sz="1700" dirty="0"/>
              <a:t>These will be based on factors such as its age, size, existing heating system and condition. </a:t>
            </a:r>
          </a:p>
          <a:p>
            <a:pPr marL="0" indent="0">
              <a:lnSpc>
                <a:spcPct val="100000"/>
              </a:lnSpc>
              <a:spcBef>
                <a:spcPts val="1200"/>
              </a:spcBef>
              <a:spcAft>
                <a:spcPts val="600"/>
              </a:spcAft>
              <a:buNone/>
            </a:pPr>
            <a:r>
              <a:rPr lang="en-IE" sz="1700" dirty="0"/>
              <a:t>The measures are then validated by your appointed contractor and recommended in line with scheme rules. Upgrades offered may include: </a:t>
            </a:r>
          </a:p>
          <a:p>
            <a:pPr marL="0" indent="0">
              <a:lnSpc>
                <a:spcPct val="100000"/>
              </a:lnSpc>
              <a:spcBef>
                <a:spcPts val="1200"/>
              </a:spcBef>
              <a:spcAft>
                <a:spcPts val="600"/>
              </a:spcAft>
              <a:buNone/>
            </a:pPr>
            <a:r>
              <a:rPr lang="en-IE" sz="1700" dirty="0"/>
              <a:t>• Attic insulation </a:t>
            </a:r>
          </a:p>
          <a:p>
            <a:pPr marL="0" indent="0">
              <a:lnSpc>
                <a:spcPct val="100000"/>
              </a:lnSpc>
              <a:spcBef>
                <a:spcPts val="1200"/>
              </a:spcBef>
              <a:spcAft>
                <a:spcPts val="600"/>
              </a:spcAft>
              <a:buNone/>
            </a:pPr>
            <a:r>
              <a:rPr lang="en-IE" sz="1700" dirty="0"/>
              <a:t>• Cavity wall insulation </a:t>
            </a:r>
          </a:p>
          <a:p>
            <a:pPr marL="0" indent="0">
              <a:lnSpc>
                <a:spcPct val="100000"/>
              </a:lnSpc>
              <a:spcBef>
                <a:spcPts val="1200"/>
              </a:spcBef>
              <a:spcAft>
                <a:spcPts val="600"/>
              </a:spcAft>
              <a:buNone/>
            </a:pPr>
            <a:r>
              <a:rPr lang="en-IE" sz="1700" dirty="0"/>
              <a:t>• External wall insulation </a:t>
            </a:r>
          </a:p>
          <a:p>
            <a:pPr marL="0" indent="0">
              <a:lnSpc>
                <a:spcPct val="100000"/>
              </a:lnSpc>
              <a:spcBef>
                <a:spcPts val="1200"/>
              </a:spcBef>
              <a:spcAft>
                <a:spcPts val="600"/>
              </a:spcAft>
              <a:buNone/>
            </a:pPr>
            <a:r>
              <a:rPr lang="en-IE" sz="1700" dirty="0"/>
              <a:t>• Internal wall insulation </a:t>
            </a:r>
          </a:p>
          <a:p>
            <a:pPr marL="0" indent="0">
              <a:lnSpc>
                <a:spcPct val="100000"/>
              </a:lnSpc>
              <a:spcBef>
                <a:spcPts val="1200"/>
              </a:spcBef>
              <a:spcAft>
                <a:spcPts val="600"/>
              </a:spcAft>
              <a:buNone/>
            </a:pPr>
            <a:r>
              <a:rPr lang="en-IE" sz="1700" dirty="0"/>
              <a:t>• Secondary work such as lagging jackets, draught proofing and energy efficient lighting </a:t>
            </a:r>
          </a:p>
          <a:p>
            <a:pPr marL="0" indent="0">
              <a:lnSpc>
                <a:spcPct val="100000"/>
              </a:lnSpc>
              <a:spcBef>
                <a:spcPts val="1200"/>
              </a:spcBef>
              <a:spcAft>
                <a:spcPts val="600"/>
              </a:spcAft>
              <a:buNone/>
            </a:pPr>
            <a:r>
              <a:rPr lang="en-IE" sz="1700" dirty="0"/>
              <a:t>• Renewable heating systems and windows are occasionally recommended (we do not support the installation of oil or gas boilers</a:t>
            </a:r>
            <a:endParaRPr lang="en-GB" sz="1700" b="1" kern="0" dirty="0">
              <a:solidFill>
                <a:srgbClr val="5CB564"/>
              </a:solidFill>
              <a:cs typeface="Arial" panose="020B0604020202020204" pitchFamily="34" charset="0"/>
            </a:endParaRPr>
          </a:p>
        </p:txBody>
      </p:sp>
      <p:pic>
        <p:nvPicPr>
          <p:cNvPr id="10" name="Picture 9">
            <a:extLst>
              <a:ext uri="{FF2B5EF4-FFF2-40B4-BE49-F238E27FC236}">
                <a16:creationId xmlns:a16="http://schemas.microsoft.com/office/drawing/2014/main" id="{90BF5859-D835-C4A4-02D7-30847B055D2A}"/>
              </a:ext>
            </a:extLst>
          </p:cNvPr>
          <p:cNvPicPr>
            <a:picLocks noChangeAspect="1"/>
          </p:cNvPicPr>
          <p:nvPr/>
        </p:nvPicPr>
        <p:blipFill>
          <a:blip r:embed="rId2"/>
          <a:stretch>
            <a:fillRect/>
          </a:stretch>
        </p:blipFill>
        <p:spPr>
          <a:xfrm>
            <a:off x="10327331" y="117218"/>
            <a:ext cx="1746205" cy="689108"/>
          </a:xfrm>
          <a:prstGeom prst="rect">
            <a:avLst/>
          </a:prstGeom>
        </p:spPr>
      </p:pic>
      <p:pic>
        <p:nvPicPr>
          <p:cNvPr id="11" name="Graphic 1">
            <a:extLst>
              <a:ext uri="{FF2B5EF4-FFF2-40B4-BE49-F238E27FC236}">
                <a16:creationId xmlns:a16="http://schemas.microsoft.com/office/drawing/2014/main" id="{0569A4B4-8E8B-171B-0632-B98B894BE2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464" y="96390"/>
            <a:ext cx="2252202" cy="592141"/>
          </a:xfrm>
          <a:prstGeom prst="rect">
            <a:avLst/>
          </a:prstGeom>
        </p:spPr>
      </p:pic>
    </p:spTree>
    <p:extLst>
      <p:ext uri="{BB962C8B-B14F-4D97-AF65-F5344CB8AC3E}">
        <p14:creationId xmlns:p14="http://schemas.microsoft.com/office/powerpoint/2010/main" val="1084377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BB173-ED6E-C897-5987-22456BCD0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668F3-70E6-4815-801D-0DDB190A42FC}"/>
              </a:ext>
            </a:extLst>
          </p:cNvPr>
          <p:cNvSpPr>
            <a:spLocks noGrp="1"/>
          </p:cNvSpPr>
          <p:nvPr>
            <p:ph type="title"/>
          </p:nvPr>
        </p:nvSpPr>
        <p:spPr/>
        <p:txBody>
          <a:bodyPr>
            <a:normAutofit/>
          </a:bodyPr>
          <a:lstStyle/>
          <a:p>
            <a:pPr algn="ctr"/>
            <a:r>
              <a:rPr lang="en-IE" sz="6000" dirty="0"/>
              <a:t>Waiting times:</a:t>
            </a:r>
          </a:p>
        </p:txBody>
      </p:sp>
      <p:sp>
        <p:nvSpPr>
          <p:cNvPr id="5" name="Text Placeholder 9">
            <a:extLst>
              <a:ext uri="{FF2B5EF4-FFF2-40B4-BE49-F238E27FC236}">
                <a16:creationId xmlns:a16="http://schemas.microsoft.com/office/drawing/2014/main" id="{A27075CE-E63F-6B20-B123-EC5B33BC120F}"/>
              </a:ext>
            </a:extLst>
          </p:cNvPr>
          <p:cNvSpPr txBox="1">
            <a:spLocks/>
          </p:cNvSpPr>
          <p:nvPr/>
        </p:nvSpPr>
        <p:spPr>
          <a:xfrm>
            <a:off x="922867" y="1456773"/>
            <a:ext cx="10888133" cy="4907563"/>
          </a:xfrm>
          <a:prstGeom prst="rect">
            <a:avLst/>
          </a:prstGeom>
        </p:spPr>
        <p:txBody>
          <a:bodyPr vert="horz" lIns="0" tIns="0" rIns="0" bIns="0" rtlCol="0">
            <a:noAutofit/>
          </a:bodyPr>
          <a:lstStyle>
            <a:lvl1pPr marL="285750" indent="-285750" algn="l" defTabSz="457200" rtl="0" eaLnBrk="1" latinLnBrk="0" hangingPunct="1">
              <a:lnSpc>
                <a:spcPct val="110000"/>
              </a:lnSpc>
              <a:spcBef>
                <a:spcPct val="20000"/>
              </a:spcBef>
              <a:buClr>
                <a:srgbClr val="009C75"/>
              </a:buClr>
              <a:buFont typeface="Arial"/>
              <a:buChar char="•"/>
              <a:defRPr sz="1500" kern="1200">
                <a:solidFill>
                  <a:schemeClr val="tx1"/>
                </a:solidFill>
                <a:latin typeface="Arial"/>
                <a:ea typeface="+mn-ea"/>
                <a:cs typeface="Arial"/>
              </a:defRPr>
            </a:lvl1pPr>
            <a:lvl2pPr marL="457200" indent="0" algn="l" defTabSz="457200" rtl="0" eaLnBrk="1" latinLnBrk="0" hangingPunct="1">
              <a:spcBef>
                <a:spcPct val="20000"/>
              </a:spcBef>
              <a:buClr>
                <a:schemeClr val="accent1"/>
              </a:buClr>
              <a:buFont typeface="Arial"/>
              <a:buNone/>
              <a:defRPr sz="1200" kern="1200">
                <a:solidFill>
                  <a:schemeClr val="tx1"/>
                </a:solidFill>
                <a:latin typeface="Arial"/>
                <a:ea typeface="+mn-ea"/>
                <a:cs typeface="Arial"/>
              </a:defRPr>
            </a:lvl2pPr>
            <a:lvl3pPr marL="914400" indent="0" algn="l" defTabSz="457200" rtl="0" eaLnBrk="1" latinLnBrk="0" hangingPunct="1">
              <a:spcBef>
                <a:spcPct val="20000"/>
              </a:spcBef>
              <a:buClr>
                <a:schemeClr val="accent1"/>
              </a:buClr>
              <a:buFont typeface="Arial"/>
              <a:buNone/>
              <a:defRPr sz="1000" kern="1200">
                <a:solidFill>
                  <a:schemeClr val="tx1"/>
                </a:solidFill>
                <a:latin typeface="Arial"/>
                <a:ea typeface="+mn-ea"/>
                <a:cs typeface="Arial"/>
              </a:defRPr>
            </a:lvl3pPr>
            <a:lvl4pPr marL="1371600" indent="0" algn="l" defTabSz="457200" rtl="0" eaLnBrk="1" latinLnBrk="0" hangingPunct="1">
              <a:spcBef>
                <a:spcPct val="20000"/>
              </a:spcBef>
              <a:buClr>
                <a:schemeClr val="accent1"/>
              </a:buClr>
              <a:buFont typeface="Arial"/>
              <a:buNone/>
              <a:defRPr sz="900" kern="1200">
                <a:solidFill>
                  <a:schemeClr val="tx1"/>
                </a:solidFill>
                <a:latin typeface="Arial"/>
                <a:ea typeface="+mn-ea"/>
                <a:cs typeface="Arial"/>
              </a:defRPr>
            </a:lvl4pPr>
            <a:lvl5pPr marL="1828800" indent="0" algn="l" defTabSz="457200" rtl="0" eaLnBrk="1" latinLnBrk="0" hangingPunct="1">
              <a:spcBef>
                <a:spcPct val="20000"/>
              </a:spcBef>
              <a:buClr>
                <a:schemeClr val="accent1"/>
              </a:buClr>
              <a:buFont typeface="Arial"/>
              <a:buNone/>
              <a:defRPr sz="900" kern="1200">
                <a:solidFill>
                  <a:schemeClr val="tx1"/>
                </a:solidFill>
                <a:latin typeface="Arial"/>
                <a:ea typeface="+mn-ea"/>
                <a:cs typeface="Arial"/>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0" indent="0">
              <a:buNone/>
            </a:pPr>
            <a:r>
              <a:rPr lang="en-IE" sz="2000" dirty="0"/>
              <a:t>It is important to be aware that there are currently waiting times of up to 24 months </a:t>
            </a:r>
            <a:br>
              <a:rPr lang="en-IE" sz="2000" dirty="0"/>
            </a:br>
            <a:r>
              <a:rPr lang="en-IE" sz="2000" dirty="0"/>
              <a:t>before your home energy upgrade is completed from receiving your application. </a:t>
            </a:r>
            <a:br>
              <a:rPr lang="en-IE" sz="2000" dirty="0"/>
            </a:br>
            <a:r>
              <a:rPr lang="en-IE" sz="2000" dirty="0"/>
              <a:t>Applications are dealt with on a first-come, first-served basis. </a:t>
            </a:r>
            <a:br>
              <a:rPr lang="en-IE" sz="2000" dirty="0"/>
            </a:br>
            <a:r>
              <a:rPr lang="en-IE" sz="2000" dirty="0"/>
              <a:t>The following are the current approximate wait times for each stage of the application process. </a:t>
            </a:r>
          </a:p>
          <a:p>
            <a:pPr marL="0" indent="0">
              <a:buNone/>
            </a:pPr>
            <a:endParaRPr lang="en-IE" sz="2000" dirty="0"/>
          </a:p>
          <a:p>
            <a:pPr>
              <a:buClrTx/>
              <a:buFont typeface="Arial" panose="020B0604020202020204" pitchFamily="34" charset="0"/>
              <a:buChar char="•"/>
            </a:pPr>
            <a:r>
              <a:rPr lang="en-IE" sz="1800" dirty="0"/>
              <a:t>Pre-works BER* - Up to 12 months from application </a:t>
            </a:r>
          </a:p>
          <a:p>
            <a:pPr>
              <a:buClrTx/>
              <a:buFont typeface="Arial" panose="020B0604020202020204" pitchFamily="34" charset="0"/>
              <a:buChar char="•"/>
            </a:pPr>
            <a:r>
              <a:rPr lang="en-IE" sz="1800" dirty="0"/>
              <a:t>Survey - Approx. 14 months from application </a:t>
            </a:r>
          </a:p>
          <a:p>
            <a:pPr>
              <a:buClrTx/>
              <a:buFont typeface="Arial" panose="020B0604020202020204" pitchFamily="34" charset="0"/>
              <a:buChar char="•"/>
            </a:pPr>
            <a:r>
              <a:rPr lang="en-IE" sz="1800" dirty="0"/>
              <a:t>Works Completed - Approx. 24 - 26 months from application </a:t>
            </a:r>
          </a:p>
          <a:p>
            <a:pPr>
              <a:buClrTx/>
              <a:buFont typeface="Arial" panose="020B0604020202020204" pitchFamily="34" charset="0"/>
              <a:buChar char="•"/>
            </a:pPr>
            <a:r>
              <a:rPr lang="en-IE" sz="1800" dirty="0"/>
              <a:t>Post works BER/Inspection - Approx. 2-3 months after works completed </a:t>
            </a:r>
          </a:p>
          <a:p>
            <a:endParaRPr lang="en-IE" sz="1800" dirty="0"/>
          </a:p>
          <a:p>
            <a:pPr marL="0" indent="0">
              <a:buNone/>
            </a:pPr>
            <a:r>
              <a:rPr lang="en-IE" sz="1800" dirty="0"/>
              <a:t>*All homes participating in the programme must have a BER in place. </a:t>
            </a:r>
            <a:br>
              <a:rPr lang="en-IE" sz="1800" dirty="0"/>
            </a:br>
            <a:r>
              <a:rPr lang="en-IE" sz="1800" dirty="0"/>
              <a:t>If you do not have a valid BER in place, SEAI will carry one out for you in advance of works taking place. This may impact waiting times for applicants.</a:t>
            </a:r>
          </a:p>
          <a:p>
            <a:pPr>
              <a:lnSpc>
                <a:spcPct val="100000"/>
              </a:lnSpc>
              <a:spcBef>
                <a:spcPts val="1200"/>
              </a:spcBef>
              <a:spcAft>
                <a:spcPts val="600"/>
              </a:spcAft>
              <a:buClr>
                <a:schemeClr val="accent1"/>
              </a:buClr>
              <a:buFont typeface="Arial" panose="020B0604020202020204" pitchFamily="34" charset="0"/>
              <a:buChar char="›"/>
            </a:pPr>
            <a:endParaRPr lang="en-GB" sz="2400" b="1" kern="0" dirty="0">
              <a:cs typeface="Arial" panose="020B0604020202020204" pitchFamily="34" charset="0"/>
            </a:endParaRPr>
          </a:p>
        </p:txBody>
      </p:sp>
      <p:pic>
        <p:nvPicPr>
          <p:cNvPr id="9" name="Picture 8">
            <a:extLst>
              <a:ext uri="{FF2B5EF4-FFF2-40B4-BE49-F238E27FC236}">
                <a16:creationId xmlns:a16="http://schemas.microsoft.com/office/drawing/2014/main" id="{857CBC73-3090-E921-3142-180D84219C23}"/>
              </a:ext>
            </a:extLst>
          </p:cNvPr>
          <p:cNvPicPr>
            <a:picLocks noChangeAspect="1"/>
          </p:cNvPicPr>
          <p:nvPr/>
        </p:nvPicPr>
        <p:blipFill>
          <a:blip r:embed="rId2"/>
          <a:stretch>
            <a:fillRect/>
          </a:stretch>
        </p:blipFill>
        <p:spPr>
          <a:xfrm>
            <a:off x="10327331" y="117218"/>
            <a:ext cx="1746205" cy="689108"/>
          </a:xfrm>
          <a:prstGeom prst="rect">
            <a:avLst/>
          </a:prstGeom>
        </p:spPr>
      </p:pic>
      <p:pic>
        <p:nvPicPr>
          <p:cNvPr id="10" name="Graphic 1">
            <a:extLst>
              <a:ext uri="{FF2B5EF4-FFF2-40B4-BE49-F238E27FC236}">
                <a16:creationId xmlns:a16="http://schemas.microsoft.com/office/drawing/2014/main" id="{1E32369F-954E-0DE1-8BCE-DE495B42BE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464" y="96390"/>
            <a:ext cx="2252202" cy="592141"/>
          </a:xfrm>
          <a:prstGeom prst="rect">
            <a:avLst/>
          </a:prstGeom>
        </p:spPr>
      </p:pic>
    </p:spTree>
    <p:extLst>
      <p:ext uri="{BB962C8B-B14F-4D97-AF65-F5344CB8AC3E}">
        <p14:creationId xmlns:p14="http://schemas.microsoft.com/office/powerpoint/2010/main" val="259001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026F2-A630-6905-AF41-83853EE5FC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5CC624-F497-4B52-2FAC-C675314E58C7}"/>
              </a:ext>
            </a:extLst>
          </p:cNvPr>
          <p:cNvSpPr>
            <a:spLocks noGrp="1"/>
          </p:cNvSpPr>
          <p:nvPr>
            <p:ph type="title"/>
          </p:nvPr>
        </p:nvSpPr>
        <p:spPr>
          <a:xfrm>
            <a:off x="1617134" y="168570"/>
            <a:ext cx="6477000" cy="1325563"/>
          </a:xfrm>
        </p:spPr>
        <p:txBody>
          <a:bodyPr>
            <a:normAutofit fontScale="90000"/>
          </a:bodyPr>
          <a:lstStyle/>
          <a:p>
            <a:pPr algn="ctr"/>
            <a:br>
              <a:rPr lang="en-IE" sz="5400" dirty="0"/>
            </a:br>
            <a:r>
              <a:rPr lang="en-IE" sz="5400" dirty="0"/>
              <a:t>How to Apply?</a:t>
            </a:r>
          </a:p>
        </p:txBody>
      </p:sp>
      <p:sp>
        <p:nvSpPr>
          <p:cNvPr id="5" name="Text Placeholder 9">
            <a:extLst>
              <a:ext uri="{FF2B5EF4-FFF2-40B4-BE49-F238E27FC236}">
                <a16:creationId xmlns:a16="http://schemas.microsoft.com/office/drawing/2014/main" id="{D5F7D122-7457-C8D1-7484-9C396FAE738F}"/>
              </a:ext>
            </a:extLst>
          </p:cNvPr>
          <p:cNvSpPr txBox="1">
            <a:spLocks noGrp="1"/>
          </p:cNvSpPr>
          <p:nvPr>
            <p:ph idx="1"/>
          </p:nvPr>
        </p:nvSpPr>
        <p:spPr>
          <a:xfrm>
            <a:off x="646244" y="1415246"/>
            <a:ext cx="10515600" cy="5010954"/>
          </a:xfrm>
          <a:prstGeom prst="rect">
            <a:avLst/>
          </a:prstGeom>
        </p:spPr>
        <p:txBody>
          <a:bodyPr vert="horz" lIns="0" tIns="0" rIns="0" bIns="0" rtlCol="0">
            <a:noAutofit/>
          </a:bodyPr>
          <a:lstStyle>
            <a:lvl1pPr marL="285750" indent="-285750" algn="l" defTabSz="457200" rtl="0" eaLnBrk="1" latinLnBrk="0" hangingPunct="1">
              <a:lnSpc>
                <a:spcPct val="110000"/>
              </a:lnSpc>
              <a:spcBef>
                <a:spcPct val="20000"/>
              </a:spcBef>
              <a:buClr>
                <a:srgbClr val="009C75"/>
              </a:buClr>
              <a:buFont typeface="Arial"/>
              <a:buChar char="•"/>
              <a:defRPr sz="1500" kern="1200">
                <a:solidFill>
                  <a:schemeClr val="tx1"/>
                </a:solidFill>
                <a:latin typeface="Arial"/>
                <a:ea typeface="+mn-ea"/>
                <a:cs typeface="Arial"/>
              </a:defRPr>
            </a:lvl1pPr>
            <a:lvl2pPr marL="457200" indent="0" algn="l" defTabSz="457200" rtl="0" eaLnBrk="1" latinLnBrk="0" hangingPunct="1">
              <a:spcBef>
                <a:spcPct val="20000"/>
              </a:spcBef>
              <a:buClr>
                <a:schemeClr val="accent1"/>
              </a:buClr>
              <a:buFont typeface="Arial"/>
              <a:buNone/>
              <a:defRPr sz="1200" kern="1200">
                <a:solidFill>
                  <a:schemeClr val="tx1"/>
                </a:solidFill>
                <a:latin typeface="Arial"/>
                <a:ea typeface="+mn-ea"/>
                <a:cs typeface="Arial"/>
              </a:defRPr>
            </a:lvl2pPr>
            <a:lvl3pPr marL="914400" indent="0" algn="l" defTabSz="457200" rtl="0" eaLnBrk="1" latinLnBrk="0" hangingPunct="1">
              <a:spcBef>
                <a:spcPct val="20000"/>
              </a:spcBef>
              <a:buClr>
                <a:schemeClr val="accent1"/>
              </a:buClr>
              <a:buFont typeface="Arial"/>
              <a:buNone/>
              <a:defRPr sz="1000" kern="1200">
                <a:solidFill>
                  <a:schemeClr val="tx1"/>
                </a:solidFill>
                <a:latin typeface="Arial"/>
                <a:ea typeface="+mn-ea"/>
                <a:cs typeface="Arial"/>
              </a:defRPr>
            </a:lvl3pPr>
            <a:lvl4pPr marL="1371600" indent="0" algn="l" defTabSz="457200" rtl="0" eaLnBrk="1" latinLnBrk="0" hangingPunct="1">
              <a:spcBef>
                <a:spcPct val="20000"/>
              </a:spcBef>
              <a:buClr>
                <a:schemeClr val="accent1"/>
              </a:buClr>
              <a:buFont typeface="Arial"/>
              <a:buNone/>
              <a:defRPr sz="900" kern="1200">
                <a:solidFill>
                  <a:schemeClr val="tx1"/>
                </a:solidFill>
                <a:latin typeface="Arial"/>
                <a:ea typeface="+mn-ea"/>
                <a:cs typeface="Arial"/>
              </a:defRPr>
            </a:lvl4pPr>
            <a:lvl5pPr marL="1828800" indent="0" algn="l" defTabSz="457200" rtl="0" eaLnBrk="1" latinLnBrk="0" hangingPunct="1">
              <a:spcBef>
                <a:spcPct val="20000"/>
              </a:spcBef>
              <a:buClr>
                <a:schemeClr val="accent1"/>
              </a:buClr>
              <a:buFont typeface="Arial"/>
              <a:buNone/>
              <a:defRPr sz="900" kern="1200">
                <a:solidFill>
                  <a:schemeClr val="tx1"/>
                </a:solidFill>
                <a:latin typeface="Arial"/>
                <a:ea typeface="+mn-ea"/>
                <a:cs typeface="Arial"/>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0" indent="0">
              <a:lnSpc>
                <a:spcPct val="100000"/>
              </a:lnSpc>
              <a:spcBef>
                <a:spcPts val="1200"/>
              </a:spcBef>
              <a:spcAft>
                <a:spcPts val="600"/>
              </a:spcAft>
              <a:buClr>
                <a:srgbClr val="6179A8"/>
              </a:buClr>
              <a:buNone/>
            </a:pPr>
            <a:endParaRPr lang="en-GB" sz="2800" b="1" kern="0" dirty="0">
              <a:cs typeface="Arial" panose="020B0604020202020204" pitchFamily="34" charset="0"/>
            </a:endParaRPr>
          </a:p>
          <a:p>
            <a:pPr marL="0" indent="0">
              <a:lnSpc>
                <a:spcPct val="100000"/>
              </a:lnSpc>
              <a:spcBef>
                <a:spcPts val="1200"/>
              </a:spcBef>
              <a:spcAft>
                <a:spcPts val="600"/>
              </a:spcAft>
              <a:buClr>
                <a:srgbClr val="6179A8"/>
              </a:buClr>
              <a:buNone/>
            </a:pPr>
            <a:r>
              <a:rPr lang="en-GB" sz="2800" b="1" kern="0" dirty="0">
                <a:cs typeface="Arial" panose="020B0604020202020204" pitchFamily="34" charset="0"/>
              </a:rPr>
              <a:t>1) </a:t>
            </a:r>
            <a:r>
              <a:rPr lang="en-IE" sz="2800" dirty="0"/>
              <a:t>Apply online: </a:t>
            </a:r>
            <a:br>
              <a:rPr lang="en-IE" sz="2800" dirty="0"/>
            </a:br>
            <a:r>
              <a:rPr lang="en-IE" sz="2800" dirty="0"/>
              <a:t>https://onlinewhs.powerappsportals.com </a:t>
            </a:r>
            <a:br>
              <a:rPr lang="en-IE" sz="2800" dirty="0"/>
            </a:br>
            <a:endParaRPr lang="en-IE" sz="2800" dirty="0"/>
          </a:p>
          <a:p>
            <a:pPr marL="0" indent="0">
              <a:lnSpc>
                <a:spcPct val="100000"/>
              </a:lnSpc>
              <a:spcBef>
                <a:spcPts val="1200"/>
              </a:spcBef>
              <a:spcAft>
                <a:spcPts val="600"/>
              </a:spcAft>
              <a:buClr>
                <a:srgbClr val="6179A8"/>
              </a:buClr>
              <a:buNone/>
            </a:pPr>
            <a:r>
              <a:rPr lang="en-IE" sz="2800" dirty="0"/>
              <a:t>This QR code brings you </a:t>
            </a:r>
            <a:br>
              <a:rPr lang="en-IE" sz="2800" dirty="0"/>
            </a:br>
            <a:r>
              <a:rPr lang="en-IE" sz="2800" dirty="0"/>
              <a:t>to the Warmer Homes Scheme		</a:t>
            </a:r>
            <a:r>
              <a:rPr lang="en-IE" sz="4800" dirty="0"/>
              <a:t>→</a:t>
            </a:r>
            <a:endParaRPr lang="en-IE" sz="2800" dirty="0"/>
          </a:p>
        </p:txBody>
      </p:sp>
      <p:pic>
        <p:nvPicPr>
          <p:cNvPr id="6" name="Picture 5">
            <a:extLst>
              <a:ext uri="{FF2B5EF4-FFF2-40B4-BE49-F238E27FC236}">
                <a16:creationId xmlns:a16="http://schemas.microsoft.com/office/drawing/2014/main" id="{D7859221-0B5D-7E8D-C6E6-07BCF7D396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2787" y="1566313"/>
            <a:ext cx="4587172" cy="4547891"/>
          </a:xfrm>
          <a:prstGeom prst="rect">
            <a:avLst/>
          </a:prstGeom>
        </p:spPr>
      </p:pic>
      <p:pic>
        <p:nvPicPr>
          <p:cNvPr id="10" name="Picture 9">
            <a:extLst>
              <a:ext uri="{FF2B5EF4-FFF2-40B4-BE49-F238E27FC236}">
                <a16:creationId xmlns:a16="http://schemas.microsoft.com/office/drawing/2014/main" id="{BEF7241C-CD44-115D-9EBF-6E5B2D31776E}"/>
              </a:ext>
            </a:extLst>
          </p:cNvPr>
          <p:cNvPicPr>
            <a:picLocks noChangeAspect="1"/>
          </p:cNvPicPr>
          <p:nvPr/>
        </p:nvPicPr>
        <p:blipFill>
          <a:blip r:embed="rId3"/>
          <a:stretch>
            <a:fillRect/>
          </a:stretch>
        </p:blipFill>
        <p:spPr>
          <a:xfrm>
            <a:off x="10327331" y="117218"/>
            <a:ext cx="1746205" cy="689108"/>
          </a:xfrm>
          <a:prstGeom prst="rect">
            <a:avLst/>
          </a:prstGeom>
        </p:spPr>
      </p:pic>
      <p:pic>
        <p:nvPicPr>
          <p:cNvPr id="11" name="Graphic 1">
            <a:extLst>
              <a:ext uri="{FF2B5EF4-FFF2-40B4-BE49-F238E27FC236}">
                <a16:creationId xmlns:a16="http://schemas.microsoft.com/office/drawing/2014/main" id="{615E3CD3-2A5A-E3D0-BD9F-C2AC66DF9D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464" y="96390"/>
            <a:ext cx="2252202" cy="592141"/>
          </a:xfrm>
          <a:prstGeom prst="rect">
            <a:avLst/>
          </a:prstGeom>
        </p:spPr>
      </p:pic>
    </p:spTree>
    <p:extLst>
      <p:ext uri="{BB962C8B-B14F-4D97-AF65-F5344CB8AC3E}">
        <p14:creationId xmlns:p14="http://schemas.microsoft.com/office/powerpoint/2010/main" val="375682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8C962-F67E-35B0-8FB9-97BB9AFA55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8DBC1B-A5BE-86AE-7B4D-16B6F758348E}"/>
              </a:ext>
            </a:extLst>
          </p:cNvPr>
          <p:cNvSpPr>
            <a:spLocks noGrp="1"/>
          </p:cNvSpPr>
          <p:nvPr>
            <p:ph type="title"/>
          </p:nvPr>
        </p:nvSpPr>
        <p:spPr>
          <a:xfrm>
            <a:off x="2658534" y="500062"/>
            <a:ext cx="7323666" cy="1325563"/>
          </a:xfrm>
        </p:spPr>
        <p:txBody>
          <a:bodyPr>
            <a:normAutofit/>
          </a:bodyPr>
          <a:lstStyle/>
          <a:p>
            <a:r>
              <a:rPr lang="en-IE" sz="6000" dirty="0"/>
              <a:t>What to need to apply</a:t>
            </a:r>
          </a:p>
        </p:txBody>
      </p:sp>
      <p:sp>
        <p:nvSpPr>
          <p:cNvPr id="3" name="Content Placeholder 2">
            <a:extLst>
              <a:ext uri="{FF2B5EF4-FFF2-40B4-BE49-F238E27FC236}">
                <a16:creationId xmlns:a16="http://schemas.microsoft.com/office/drawing/2014/main" id="{C1D151C6-C6EC-C1BF-4945-CC367115AE9F}"/>
              </a:ext>
            </a:extLst>
          </p:cNvPr>
          <p:cNvSpPr>
            <a:spLocks noGrp="1"/>
          </p:cNvSpPr>
          <p:nvPr>
            <p:ph idx="1"/>
          </p:nvPr>
        </p:nvSpPr>
        <p:spPr/>
        <p:txBody>
          <a:bodyPr/>
          <a:lstStyle/>
          <a:p>
            <a:pPr marL="514350" indent="-514350">
              <a:buFont typeface="+mj-lt"/>
              <a:buAutoNum type="arabicPeriod"/>
            </a:pPr>
            <a:r>
              <a:rPr lang="en-IE" dirty="0"/>
              <a:t>MPRN</a:t>
            </a:r>
          </a:p>
          <a:p>
            <a:pPr marL="514350" indent="-514350">
              <a:buFont typeface="+mj-lt"/>
              <a:buAutoNum type="arabicPeriod"/>
            </a:pPr>
            <a:r>
              <a:rPr lang="en-IE" dirty="0"/>
              <a:t>Eircode </a:t>
            </a:r>
          </a:p>
          <a:p>
            <a:pPr marL="514350" indent="-514350">
              <a:buFont typeface="+mj-lt"/>
              <a:buAutoNum type="arabicPeriod"/>
            </a:pPr>
            <a:r>
              <a:rPr lang="en-IE" dirty="0"/>
              <a:t>PPSN</a:t>
            </a:r>
          </a:p>
          <a:p>
            <a:pPr marL="514350" indent="-514350">
              <a:buFont typeface="+mj-lt"/>
              <a:buAutoNum type="arabicPeriod"/>
            </a:pPr>
            <a:r>
              <a:rPr lang="en-IE" dirty="0"/>
              <a:t>Date of birth</a:t>
            </a:r>
          </a:p>
          <a:p>
            <a:pPr marL="514350" indent="-514350">
              <a:buFont typeface="+mj-lt"/>
              <a:buAutoNum type="arabicPeriod"/>
            </a:pPr>
            <a:r>
              <a:rPr lang="en-IE" dirty="0"/>
              <a:t>Proof of ownership*, plus any extra document if relevant </a:t>
            </a:r>
            <a:br>
              <a:rPr lang="en-IE" dirty="0"/>
            </a:br>
            <a:r>
              <a:rPr lang="en-IE" dirty="0"/>
              <a:t>(*Your home insurance policy document)</a:t>
            </a:r>
          </a:p>
          <a:p>
            <a:endParaRPr lang="en-IE" dirty="0"/>
          </a:p>
        </p:txBody>
      </p:sp>
      <p:pic>
        <p:nvPicPr>
          <p:cNvPr id="8" name="Picture 7">
            <a:extLst>
              <a:ext uri="{FF2B5EF4-FFF2-40B4-BE49-F238E27FC236}">
                <a16:creationId xmlns:a16="http://schemas.microsoft.com/office/drawing/2014/main" id="{4B0B0D0C-7EDD-0BA4-CB1B-7E02192CDEB1}"/>
              </a:ext>
            </a:extLst>
          </p:cNvPr>
          <p:cNvPicPr>
            <a:picLocks noChangeAspect="1"/>
          </p:cNvPicPr>
          <p:nvPr/>
        </p:nvPicPr>
        <p:blipFill>
          <a:blip r:embed="rId2"/>
          <a:stretch>
            <a:fillRect/>
          </a:stretch>
        </p:blipFill>
        <p:spPr>
          <a:xfrm>
            <a:off x="10327331" y="117218"/>
            <a:ext cx="1746205" cy="689108"/>
          </a:xfrm>
          <a:prstGeom prst="rect">
            <a:avLst/>
          </a:prstGeom>
        </p:spPr>
      </p:pic>
      <p:pic>
        <p:nvPicPr>
          <p:cNvPr id="9" name="Graphic 1">
            <a:extLst>
              <a:ext uri="{FF2B5EF4-FFF2-40B4-BE49-F238E27FC236}">
                <a16:creationId xmlns:a16="http://schemas.microsoft.com/office/drawing/2014/main" id="{0EF97E1E-CC3D-C84B-60B0-A97BD2D0A2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464" y="88896"/>
            <a:ext cx="2252202" cy="592141"/>
          </a:xfrm>
          <a:prstGeom prst="rect">
            <a:avLst/>
          </a:prstGeom>
        </p:spPr>
      </p:pic>
    </p:spTree>
    <p:extLst>
      <p:ext uri="{BB962C8B-B14F-4D97-AF65-F5344CB8AC3E}">
        <p14:creationId xmlns:p14="http://schemas.microsoft.com/office/powerpoint/2010/main" val="2160472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B283D-1B86-1DB0-073B-1F6F468B27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00610-951A-555C-BA6C-03448749930E}"/>
              </a:ext>
            </a:extLst>
          </p:cNvPr>
          <p:cNvSpPr>
            <a:spLocks noGrp="1"/>
          </p:cNvSpPr>
          <p:nvPr>
            <p:ph type="title"/>
          </p:nvPr>
        </p:nvSpPr>
        <p:spPr>
          <a:xfrm>
            <a:off x="2513246" y="1162843"/>
            <a:ext cx="7366705" cy="1325563"/>
          </a:xfrm>
        </p:spPr>
        <p:txBody>
          <a:bodyPr>
            <a:normAutofit/>
          </a:bodyPr>
          <a:lstStyle/>
          <a:p>
            <a:r>
              <a:rPr lang="en-IE" sz="6000" dirty="0"/>
              <a:t>What happens next?</a:t>
            </a:r>
          </a:p>
        </p:txBody>
      </p:sp>
      <p:sp>
        <p:nvSpPr>
          <p:cNvPr id="3" name="Content Placeholder 2">
            <a:extLst>
              <a:ext uri="{FF2B5EF4-FFF2-40B4-BE49-F238E27FC236}">
                <a16:creationId xmlns:a16="http://schemas.microsoft.com/office/drawing/2014/main" id="{C4531D0D-5673-00A5-2C6F-D3A12C25363A}"/>
              </a:ext>
            </a:extLst>
          </p:cNvPr>
          <p:cNvSpPr>
            <a:spLocks noGrp="1"/>
          </p:cNvSpPr>
          <p:nvPr>
            <p:ph idx="1"/>
          </p:nvPr>
        </p:nvSpPr>
        <p:spPr>
          <a:xfrm>
            <a:off x="838200" y="2646891"/>
            <a:ext cx="10515600" cy="4351338"/>
          </a:xfrm>
        </p:spPr>
        <p:txBody>
          <a:bodyPr/>
          <a:lstStyle/>
          <a:p>
            <a:pPr marL="514350" lvl="0" indent="-514350">
              <a:buFont typeface="+mj-lt"/>
              <a:buAutoNum type="arabicPeriod"/>
            </a:pPr>
            <a:r>
              <a:rPr lang="en-IE" dirty="0"/>
              <a:t>Apply</a:t>
            </a:r>
          </a:p>
          <a:p>
            <a:pPr marL="514350" lvl="0" indent="-514350">
              <a:buFont typeface="+mj-lt"/>
              <a:buAutoNum type="arabicPeriod"/>
            </a:pPr>
            <a:r>
              <a:rPr lang="en-IE" dirty="0"/>
              <a:t>BER arranged if needed</a:t>
            </a:r>
          </a:p>
          <a:p>
            <a:pPr marL="514350" lvl="0" indent="-514350">
              <a:buFont typeface="+mj-lt"/>
              <a:buAutoNum type="arabicPeriod"/>
            </a:pPr>
            <a:r>
              <a:rPr lang="en-IE" dirty="0"/>
              <a:t>Home survey</a:t>
            </a:r>
          </a:p>
          <a:p>
            <a:pPr marL="514350" lvl="0" indent="-514350">
              <a:buFont typeface="+mj-lt"/>
              <a:buAutoNum type="arabicPeriod"/>
            </a:pPr>
            <a:r>
              <a:rPr lang="en-IE" dirty="0"/>
              <a:t>Works and final BER / inspection</a:t>
            </a:r>
          </a:p>
          <a:p>
            <a:endParaRPr lang="en-IE" dirty="0"/>
          </a:p>
        </p:txBody>
      </p:sp>
      <p:pic>
        <p:nvPicPr>
          <p:cNvPr id="7" name="Picture 6">
            <a:extLst>
              <a:ext uri="{FF2B5EF4-FFF2-40B4-BE49-F238E27FC236}">
                <a16:creationId xmlns:a16="http://schemas.microsoft.com/office/drawing/2014/main" id="{F6A9DC7A-73FA-641E-3E03-70F7978F7AA9}"/>
              </a:ext>
            </a:extLst>
          </p:cNvPr>
          <p:cNvPicPr>
            <a:picLocks noChangeAspect="1"/>
          </p:cNvPicPr>
          <p:nvPr/>
        </p:nvPicPr>
        <p:blipFill>
          <a:blip r:embed="rId2"/>
          <a:stretch>
            <a:fillRect/>
          </a:stretch>
        </p:blipFill>
        <p:spPr>
          <a:xfrm>
            <a:off x="10327331" y="117218"/>
            <a:ext cx="1746205" cy="689108"/>
          </a:xfrm>
          <a:prstGeom prst="rect">
            <a:avLst/>
          </a:prstGeom>
        </p:spPr>
      </p:pic>
      <p:pic>
        <p:nvPicPr>
          <p:cNvPr id="8" name="Graphic 1">
            <a:extLst>
              <a:ext uri="{FF2B5EF4-FFF2-40B4-BE49-F238E27FC236}">
                <a16:creationId xmlns:a16="http://schemas.microsoft.com/office/drawing/2014/main" id="{FA40A73C-29E4-03E0-9461-9A08C5C7D6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464" y="88896"/>
            <a:ext cx="2252202" cy="592141"/>
          </a:xfrm>
          <a:prstGeom prst="rect">
            <a:avLst/>
          </a:prstGeom>
        </p:spPr>
      </p:pic>
    </p:spTree>
    <p:extLst>
      <p:ext uri="{BB962C8B-B14F-4D97-AF65-F5344CB8AC3E}">
        <p14:creationId xmlns:p14="http://schemas.microsoft.com/office/powerpoint/2010/main" val="1533537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32302-39F3-1672-3C89-FDF4BD3384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14558C-F2E2-ED60-1197-626939352444}"/>
              </a:ext>
            </a:extLst>
          </p:cNvPr>
          <p:cNvSpPr>
            <a:spLocks noGrp="1"/>
          </p:cNvSpPr>
          <p:nvPr>
            <p:ph type="title"/>
          </p:nvPr>
        </p:nvSpPr>
        <p:spPr>
          <a:xfrm>
            <a:off x="3242733" y="2655594"/>
            <a:ext cx="4782229" cy="2291878"/>
          </a:xfrm>
        </p:spPr>
        <p:txBody>
          <a:bodyPr>
            <a:normAutofit/>
          </a:bodyPr>
          <a:lstStyle/>
          <a:p>
            <a:pPr algn="ctr"/>
            <a:r>
              <a:rPr lang="en-IE" sz="5400" dirty="0"/>
              <a:t>Thank you </a:t>
            </a:r>
            <a:br>
              <a:rPr lang="en-IE" sz="5400" dirty="0"/>
            </a:br>
            <a:r>
              <a:rPr lang="en-IE" sz="5400" dirty="0"/>
              <a:t>KSEC Team</a:t>
            </a:r>
            <a:endParaRPr lang="en-IE" sz="4000" b="1" dirty="0"/>
          </a:p>
        </p:txBody>
      </p:sp>
      <p:sp>
        <p:nvSpPr>
          <p:cNvPr id="3" name="Content Placeholder 2">
            <a:extLst>
              <a:ext uri="{FF2B5EF4-FFF2-40B4-BE49-F238E27FC236}">
                <a16:creationId xmlns:a16="http://schemas.microsoft.com/office/drawing/2014/main" id="{75709147-BCAC-0018-5B56-51933B115935}"/>
              </a:ext>
            </a:extLst>
          </p:cNvPr>
          <p:cNvSpPr>
            <a:spLocks noGrp="1"/>
          </p:cNvSpPr>
          <p:nvPr>
            <p:ph idx="1"/>
          </p:nvPr>
        </p:nvSpPr>
        <p:spPr>
          <a:xfrm>
            <a:off x="838200" y="437092"/>
            <a:ext cx="10515600" cy="2382308"/>
          </a:xfrm>
        </p:spPr>
        <p:txBody>
          <a:bodyPr>
            <a:normAutofit lnSpcReduction="10000"/>
          </a:bodyPr>
          <a:lstStyle/>
          <a:p>
            <a:pPr marL="0" indent="0" algn="ctr">
              <a:buNone/>
            </a:pPr>
            <a:r>
              <a:rPr lang="en-IE" sz="3600" dirty="0"/>
              <a:t>KSEC can help you check eligibility and fill in the form</a:t>
            </a:r>
          </a:p>
          <a:p>
            <a:pPr marL="0" indent="0" algn="ctr">
              <a:buNone/>
            </a:pPr>
            <a:r>
              <a:rPr lang="en-IE" sz="3600" dirty="0"/>
              <a:t> </a:t>
            </a:r>
          </a:p>
          <a:p>
            <a:pPr marL="0" indent="0" algn="ctr">
              <a:buNone/>
            </a:pPr>
            <a:r>
              <a:rPr lang="en-IE" sz="3600" dirty="0"/>
              <a:t>SEAI makes the final decision and decides</a:t>
            </a:r>
          </a:p>
          <a:p>
            <a:pPr marL="0" indent="0" algn="ctr">
              <a:buNone/>
            </a:pPr>
            <a:r>
              <a:rPr lang="en-IE" sz="3600" dirty="0"/>
              <a:t>which upgrades are suitable for your home</a:t>
            </a:r>
          </a:p>
        </p:txBody>
      </p:sp>
      <p:pic>
        <p:nvPicPr>
          <p:cNvPr id="4" name="Picture 3">
            <a:extLst>
              <a:ext uri="{FF2B5EF4-FFF2-40B4-BE49-F238E27FC236}">
                <a16:creationId xmlns:a16="http://schemas.microsoft.com/office/drawing/2014/main" id="{56F78506-0038-EB0C-7486-0AA04B070460}"/>
              </a:ext>
            </a:extLst>
          </p:cNvPr>
          <p:cNvPicPr>
            <a:picLocks noChangeAspect="1"/>
          </p:cNvPicPr>
          <p:nvPr/>
        </p:nvPicPr>
        <p:blipFill>
          <a:blip r:embed="rId2"/>
          <a:stretch>
            <a:fillRect/>
          </a:stretch>
        </p:blipFill>
        <p:spPr>
          <a:xfrm>
            <a:off x="7705503" y="4947472"/>
            <a:ext cx="4114801" cy="1623831"/>
          </a:xfrm>
          <a:prstGeom prst="rect">
            <a:avLst/>
          </a:prstGeom>
        </p:spPr>
      </p:pic>
      <p:pic>
        <p:nvPicPr>
          <p:cNvPr id="5" name="Graphic 1">
            <a:extLst>
              <a:ext uri="{FF2B5EF4-FFF2-40B4-BE49-F238E27FC236}">
                <a16:creationId xmlns:a16="http://schemas.microsoft.com/office/drawing/2014/main" id="{58AFD3BD-63D2-A647-6A97-1D5118E611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1799" y="4706647"/>
            <a:ext cx="6520171" cy="1714261"/>
          </a:xfrm>
          <a:prstGeom prst="rect">
            <a:avLst/>
          </a:prstGeom>
        </p:spPr>
      </p:pic>
    </p:spTree>
    <p:extLst>
      <p:ext uri="{BB962C8B-B14F-4D97-AF65-F5344CB8AC3E}">
        <p14:creationId xmlns:p14="http://schemas.microsoft.com/office/powerpoint/2010/main" val="13211633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593</Words>
  <Application>Microsoft Office PowerPoint</Application>
  <PresentationFormat>Widescreen</PresentationFormat>
  <Paragraphs>62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Eligibility Criteria</vt:lpstr>
      <vt:lpstr>Welfare Benefits</vt:lpstr>
      <vt:lpstr>Upgrades Offered</vt:lpstr>
      <vt:lpstr>Waiting times:</vt:lpstr>
      <vt:lpstr> How to Apply?</vt:lpstr>
      <vt:lpstr>What to need to apply</vt:lpstr>
      <vt:lpstr>What happens next?</vt:lpstr>
      <vt:lpstr>Thank you  KSEC 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Eligibility Criteria</dc:title>
  <dc:creator>Dell E5580</dc:creator>
  <cp:lastModifiedBy>Asus</cp:lastModifiedBy>
  <cp:revision>9</cp:revision>
  <cp:lastPrinted>2026-08-10T09:16:15Z</cp:lastPrinted>
  <dcterms:created xsi:type="dcterms:W3CDTF">2026-07-01T10:24:03Z</dcterms:created>
  <dcterms:modified xsi:type="dcterms:W3CDTF">2026-08-10T09:59:47Z</dcterms:modified>
</cp:coreProperties>
</file>